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4" r:id="rId4"/>
    <p:sldId id="258" r:id="rId5"/>
    <p:sldId id="259" r:id="rId6"/>
    <p:sldId id="263" r:id="rId7"/>
    <p:sldId id="267" r:id="rId8"/>
    <p:sldId id="260" r:id="rId9"/>
    <p:sldId id="261" r:id="rId10"/>
    <p:sldId id="268" r:id="rId11"/>
    <p:sldId id="262" r:id="rId12"/>
    <p:sldId id="269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944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04FC-421A-4771-8AD3-34355BD241FC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DB075-5E88-422D-8E77-33975C19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07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DB075-5E88-422D-8E77-33975C1923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28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33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77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88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1300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88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34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64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51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2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12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44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24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43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0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4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21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technika148/football-database/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9144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3395" y="0"/>
            <a:ext cx="56647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6045"/>
            <a:ext cx="3723894" cy="1440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8764"/>
            <a:ext cx="3723424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1" y="2063262"/>
            <a:ext cx="3647694" cy="2661138"/>
          </a:xfrm>
        </p:spPr>
        <p:txBody>
          <a:bodyPr anchor="ctr">
            <a:normAutofit/>
          </a:bodyPr>
          <a:lstStyle/>
          <a:p>
            <a:pPr algn="l"/>
            <a:r>
              <a:rPr lang="en-US" sz="3000" dirty="0"/>
              <a:t>Machine Learning Project – Football Match Outcome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2" y="5101298"/>
            <a:ext cx="2804458" cy="1116622"/>
          </a:xfrm>
        </p:spPr>
        <p:txBody>
          <a:bodyPr>
            <a:normAutofit/>
          </a:bodyPr>
          <a:lstStyle/>
          <a:p>
            <a:pPr algn="l"/>
            <a:r>
              <a:rPr dirty="0"/>
              <a:t>Using Machine Learning to Predict Match Results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6BA859E1-88BA-E65C-CB80-FB26274F1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3454" y="1081139"/>
            <a:ext cx="4695722" cy="4695722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CE4D3-336D-5206-8F7B-631B29F0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8BF1B-E592-CCD5-1571-C4A5958FC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Best Parameters: {'subsample': 0.9, '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n_estimators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': 300, '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max_depth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': 7, '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learning_rate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': 0.05, 'gamma': 1, '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colsample_bytree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': 0.7}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8F11DD-AA0C-1D12-0636-3D2088ACE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32" y="3483198"/>
            <a:ext cx="7254923" cy="130666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F6F2924-AE84-94B3-69E4-CA220485D745}"/>
              </a:ext>
            </a:extLst>
          </p:cNvPr>
          <p:cNvSpPr/>
          <p:nvPr/>
        </p:nvSpPr>
        <p:spPr>
          <a:xfrm>
            <a:off x="475219" y="3763510"/>
            <a:ext cx="7449581" cy="3645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7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6. Conclusion &amp; </a:t>
            </a:r>
            <a:r>
              <a:rPr lang="en-US" dirty="0"/>
              <a:t>Model Deployment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257" y="2336873"/>
            <a:ext cx="6322858" cy="4009498"/>
          </a:xfrm>
        </p:spPr>
        <p:txBody>
          <a:bodyPr>
            <a:normAutofit/>
          </a:bodyPr>
          <a:lstStyle/>
          <a:p>
            <a:r>
              <a:rPr dirty="0"/>
              <a:t>Key predictors: </a:t>
            </a:r>
            <a:r>
              <a:rPr lang="en-US" dirty="0" err="1"/>
              <a:t>total_assists</a:t>
            </a:r>
            <a:r>
              <a:rPr dirty="0"/>
              <a:t>, Shots on Target, </a:t>
            </a:r>
            <a:r>
              <a:rPr lang="en-US" dirty="0" err="1"/>
              <a:t>total_saved_shots</a:t>
            </a:r>
            <a:r>
              <a:rPr lang="en-US" dirty="0"/>
              <a:t> , </a:t>
            </a:r>
            <a:r>
              <a:rPr lang="en-US" dirty="0" err="1"/>
              <a:t>xGoals</a:t>
            </a:r>
            <a:endParaRPr lang="en-US" dirty="0"/>
          </a:p>
          <a:p>
            <a:r>
              <a:rPr lang="en-US" dirty="0"/>
              <a:t>Model: </a:t>
            </a:r>
            <a:r>
              <a:rPr lang="en-US" dirty="0" err="1"/>
              <a:t>XGBoost</a:t>
            </a:r>
            <a:r>
              <a:rPr lang="en-US" dirty="0"/>
              <a:t> Accuracy: 82%</a:t>
            </a:r>
          </a:p>
          <a:p>
            <a:r>
              <a:rPr lang="en-US" dirty="0"/>
              <a:t>Precision: 80%; Recall: 79%</a:t>
            </a:r>
          </a:p>
          <a:p>
            <a:r>
              <a:rPr lang="en-US" dirty="0"/>
              <a:t>Useful data driven  for sports analytics and game predictions, Coaches, sports scientists, media and fans.</a:t>
            </a:r>
          </a:p>
          <a:p>
            <a:r>
              <a:rPr dirty="0"/>
              <a:t>Future Work: Add player form, weather conditions</a:t>
            </a:r>
            <a:r>
              <a:rPr lang="en-US" dirty="0"/>
              <a:t>, Try deep learning models for better predictions</a:t>
            </a:r>
          </a:p>
          <a:p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4AF6D-1992-C347-A703-A758D709F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115" y="372227"/>
            <a:ext cx="2215536" cy="48373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2B05-B87A-B67F-A6DC-FFCD1E5F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Alternative Model – prediction Before The Game (historical 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52DE0-D137-B9FB-E59E-69FDAFF9A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5023835"/>
            <a:ext cx="8218714" cy="912354"/>
          </a:xfrm>
        </p:spPr>
        <p:txBody>
          <a:bodyPr/>
          <a:lstStyle/>
          <a:p>
            <a:r>
              <a:rPr lang="en-US" dirty="0"/>
              <a:t>Still Beter then 0.33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491A2-A3D6-69A4-7EC1-FA5153FDF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" y="2168856"/>
            <a:ext cx="9029701" cy="285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68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CA187-EA1A-D0D4-B8C5-DA9B82C7D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FEE54-21D4-4C08-103E-A3077827A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942" y="3131530"/>
            <a:ext cx="6887389" cy="24528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1500" dirty="0"/>
              <a:t>Q&amp;A</a:t>
            </a:r>
          </a:p>
        </p:txBody>
      </p:sp>
      <p:pic>
        <p:nvPicPr>
          <p:cNvPr id="5" name="Picture 4" descr="A child sitting in a locker room&#10;&#10;AI-generated content may be incorrect.">
            <a:extLst>
              <a:ext uri="{FF2B5EF4-FFF2-40B4-BE49-F238E27FC236}">
                <a16:creationId xmlns:a16="http://schemas.microsoft.com/office/drawing/2014/main" id="{BF979DC6-4CA5-F574-A4DE-CC0601B6D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3" y="3195862"/>
            <a:ext cx="2746604" cy="3662138"/>
          </a:xfrm>
          <a:prstGeom prst="rect">
            <a:avLst/>
          </a:prstGeom>
        </p:spPr>
      </p:pic>
      <p:pic>
        <p:nvPicPr>
          <p:cNvPr id="7" name="Picture 6" descr="A child standing next to a trophy&#10;&#10;AI-generated content may be incorrect.">
            <a:extLst>
              <a:ext uri="{FF2B5EF4-FFF2-40B4-BE49-F238E27FC236}">
                <a16:creationId xmlns:a16="http://schemas.microsoft.com/office/drawing/2014/main" id="{5F08E814-4047-D9EB-51F9-6E73CE3C1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83" y="87086"/>
            <a:ext cx="2922814" cy="38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44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1. </a:t>
            </a:r>
            <a:r>
              <a:rPr lang="en-US" dirty="0"/>
              <a:t>The importance of Football </a:t>
            </a:r>
            <a:endParaRPr dirty="0"/>
          </a:p>
        </p:txBody>
      </p:sp>
      <p:pic>
        <p:nvPicPr>
          <p:cNvPr id="5" name="Picture 4" descr="A person sitting in a stadium&#10;&#10;AI-generated content may be incorrect.">
            <a:extLst>
              <a:ext uri="{FF2B5EF4-FFF2-40B4-BE49-F238E27FC236}">
                <a16:creationId xmlns:a16="http://schemas.microsoft.com/office/drawing/2014/main" id="{651A0773-759C-37A9-36DC-8B3057CF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67" y="1891493"/>
            <a:ext cx="3318933" cy="4914804"/>
          </a:xfrm>
          <a:prstGeom prst="rect">
            <a:avLst/>
          </a:prstGeom>
        </p:spPr>
      </p:pic>
      <p:pic>
        <p:nvPicPr>
          <p:cNvPr id="7" name="Picture 6" descr="Two boys posing for a picture with a dog&#10;&#10;AI-generated content may be incorrect.">
            <a:extLst>
              <a:ext uri="{FF2B5EF4-FFF2-40B4-BE49-F238E27FC236}">
                <a16:creationId xmlns:a16="http://schemas.microsoft.com/office/drawing/2014/main" id="{9B2B781D-AFAD-9E47-4EFE-119173FB8D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62" t="2699"/>
          <a:stretch/>
        </p:blipFill>
        <p:spPr>
          <a:xfrm>
            <a:off x="203200" y="1891493"/>
            <a:ext cx="3980578" cy="3132342"/>
          </a:xfrm>
          <a:prstGeom prst="rect">
            <a:avLst/>
          </a:prstGeom>
        </p:spPr>
      </p:pic>
      <p:pic>
        <p:nvPicPr>
          <p:cNvPr id="9" name="Content Placeholder 8" descr="A child and child in a stadium&#10;&#10;AI-generated content may be incorrect.">
            <a:extLst>
              <a:ext uri="{FF2B5EF4-FFF2-40B4-BE49-F238E27FC236}">
                <a16:creationId xmlns:a16="http://schemas.microsoft.com/office/drawing/2014/main" id="{0E84AC94-17B1-3B2D-636A-AB32CD81F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54855" y="1834166"/>
            <a:ext cx="2699147" cy="359886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37DC-9C43-897E-9FE4-52280C77C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The Data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76851-B6CC-67C3-B967-1EA0FEB9C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39" y="2336873"/>
            <a:ext cx="7458475" cy="4233260"/>
          </a:xfrm>
        </p:spPr>
        <p:txBody>
          <a:bodyPr>
            <a:normAutofit/>
          </a:bodyPr>
          <a:lstStyle/>
          <a:p>
            <a:r>
              <a:rPr lang="en-US" dirty="0"/>
              <a:t>Predict games result(home team)- Win, Lose or Draw</a:t>
            </a:r>
          </a:p>
          <a:p>
            <a:r>
              <a:rPr lang="en-US" dirty="0"/>
              <a:t>Dataset: games results from 2015 – 2020 (12,680 game records)</a:t>
            </a:r>
          </a:p>
          <a:p>
            <a:r>
              <a:rPr lang="en-US" dirty="0"/>
              <a:t>Useful for sports analytics and game predictions</a:t>
            </a:r>
          </a:p>
          <a:p>
            <a:r>
              <a:rPr lang="en-US" dirty="0"/>
              <a:t>The data Football Database  </a:t>
            </a:r>
            <a:r>
              <a:rPr lang="en-US" sz="1300" dirty="0"/>
              <a:t>&lt;</a:t>
            </a:r>
            <a:r>
              <a:rPr lang="en-US" sz="1300" dirty="0">
                <a:hlinkClick r:id="rId2"/>
              </a:rPr>
              <a:t>https://www.kaggle.com/datasets/technika148/football-database/data</a:t>
            </a:r>
            <a:r>
              <a:rPr lang="en-US" sz="1300" dirty="0"/>
              <a:t>&gt; </a:t>
            </a:r>
          </a:p>
          <a:p>
            <a:r>
              <a:rPr lang="en-US" dirty="0"/>
              <a:t>7 files ( appearance, games, leagues, players, shots, teams, </a:t>
            </a:r>
            <a:r>
              <a:rPr lang="en-US" dirty="0" err="1"/>
              <a:t>teamstats</a:t>
            </a:r>
            <a:r>
              <a:rPr lang="en-US" dirty="0"/>
              <a:t>) </a:t>
            </a:r>
          </a:p>
          <a:p>
            <a:r>
              <a:rPr lang="en-US" dirty="0"/>
              <a:t>3 main part – Players performance; Teams statistics ;Games statistics 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03731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dirty="0"/>
              <a:t>. Data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2"/>
            <a:ext cx="8447314" cy="3767899"/>
          </a:xfrm>
        </p:spPr>
        <p:txBody>
          <a:bodyPr>
            <a:normAutofit fontScale="850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</a:t>
            </a:r>
            <a:r>
              <a:rPr dirty="0"/>
              <a:t>emoved </a:t>
            </a:r>
            <a:r>
              <a:rPr lang="en-US" dirty="0"/>
              <a:t>duplicate</a:t>
            </a:r>
            <a:r>
              <a:rPr dirty="0"/>
              <a:t> columns</a:t>
            </a:r>
            <a:r>
              <a:rPr lang="en-US" dirty="0"/>
              <a:t> (columns of Goals, XG </a:t>
            </a:r>
            <a:r>
              <a:rPr lang="en-US" dirty="0" err="1"/>
              <a:t>etx</a:t>
            </a:r>
            <a:r>
              <a:rPr lang="en-US" dirty="0"/>
              <a:t>.)</a:t>
            </a:r>
            <a:endParaRPr dirty="0"/>
          </a:p>
          <a:p>
            <a:r>
              <a:rPr dirty="0"/>
              <a:t>Created </a:t>
            </a:r>
            <a:r>
              <a:rPr lang="en-US" dirty="0"/>
              <a:t>Categorized columns (such as Goals 1-5 and 5+)</a:t>
            </a:r>
            <a:endParaRPr dirty="0"/>
          </a:p>
          <a:p>
            <a:r>
              <a:rPr dirty="0"/>
              <a:t>Encoded target variable as numerical labels (Win=1, Draw=0, Loss=</a:t>
            </a:r>
            <a:r>
              <a:rPr lang="en-US" dirty="0"/>
              <a:t>2</a:t>
            </a:r>
            <a:r>
              <a:rPr dirty="0"/>
              <a:t>)</a:t>
            </a:r>
          </a:p>
        </p:txBody>
      </p:sp>
      <p:pic>
        <p:nvPicPr>
          <p:cNvPr id="9" name="Picture 8" descr="A diagram of arrows pointing to different directions&#10;&#10;AI-generated content may be incorrect.">
            <a:extLst>
              <a:ext uri="{FF2B5EF4-FFF2-40B4-BE49-F238E27FC236}">
                <a16:creationId xmlns:a16="http://schemas.microsoft.com/office/drawing/2014/main" id="{BCFBC1C7-AB72-2B00-179B-7F8C2496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49" y="2133600"/>
            <a:ext cx="3367037" cy="2569028"/>
          </a:xfrm>
          <a:prstGeom prst="rect">
            <a:avLst/>
          </a:prstGeom>
        </p:spPr>
      </p:pic>
      <p:pic>
        <p:nvPicPr>
          <p:cNvPr id="11" name="Picture 10" descr="A diagram of dataset structure&#10;&#10;AI-generated content may be incorrect.">
            <a:extLst>
              <a:ext uri="{FF2B5EF4-FFF2-40B4-BE49-F238E27FC236}">
                <a16:creationId xmlns:a16="http://schemas.microsoft.com/office/drawing/2014/main" id="{69710396-4583-588C-8D3E-2E576DAF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533" y="2102303"/>
            <a:ext cx="4325886" cy="2600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229" y="596639"/>
            <a:ext cx="8229600" cy="1143000"/>
          </a:xfrm>
        </p:spPr>
        <p:txBody>
          <a:bodyPr/>
          <a:lstStyle/>
          <a:p>
            <a:r>
              <a:rPr dirty="0"/>
              <a:t>3. Exploratory Data Analysis (EDA)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CB6E0-EE00-5C3B-6F63-5B3675ED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29" y="3973459"/>
            <a:ext cx="3257132" cy="2304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C12047-73C2-E46C-D0C0-852E3DF96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903" y="3973459"/>
            <a:ext cx="3476327" cy="23042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4D2FF2-57A7-839A-1CC2-AF4B1EBA6500}"/>
              </a:ext>
            </a:extLst>
          </p:cNvPr>
          <p:cNvSpPr/>
          <p:nvPr/>
        </p:nvSpPr>
        <p:spPr>
          <a:xfrm>
            <a:off x="-13568" y="1684834"/>
            <a:ext cx="3241346" cy="207568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  <a:defRPr sz="1600" b="1"/>
            </a:pPr>
            <a:r>
              <a:rPr dirty="0">
                <a:solidFill>
                  <a:srgbClr val="FF0000"/>
                </a:solidFill>
              </a:rPr>
              <a:t>Performance Drive Results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(How well team played)</a:t>
            </a:r>
            <a:endParaRPr dirty="0">
              <a:solidFill>
                <a:srgbClr val="FF0000"/>
              </a:solidFill>
            </a:endParaRPr>
          </a:p>
          <a:p>
            <a:pPr>
              <a:spcAft>
                <a:spcPts val="400"/>
              </a:spcAft>
              <a:defRPr sz="1200"/>
            </a:pPr>
            <a:r>
              <a:rPr lang="en-US" sz="1100" dirty="0">
                <a:solidFill>
                  <a:srgbClr val="FF0000"/>
                </a:solidFill>
              </a:rPr>
              <a:t>- </a:t>
            </a:r>
            <a:r>
              <a:rPr sz="1100" dirty="0">
                <a:solidFill>
                  <a:srgbClr val="FF0000"/>
                </a:solidFill>
              </a:rPr>
              <a:t>Goals, assists, and </a:t>
            </a:r>
            <a:r>
              <a:rPr sz="1100" dirty="0" err="1">
                <a:solidFill>
                  <a:srgbClr val="FF0000"/>
                </a:solidFill>
              </a:rPr>
              <a:t>xG</a:t>
            </a:r>
            <a:r>
              <a:rPr sz="1100" dirty="0">
                <a:solidFill>
                  <a:srgbClr val="FF0000"/>
                </a:solidFill>
              </a:rPr>
              <a:t> strongly linked to wins</a:t>
            </a:r>
          </a:p>
          <a:p>
            <a:pPr>
              <a:spcAft>
                <a:spcPts val="400"/>
              </a:spcAft>
              <a:defRPr sz="1200"/>
            </a:pPr>
            <a:r>
              <a:rPr lang="en-US" sz="1100" dirty="0">
                <a:solidFill>
                  <a:srgbClr val="FF0000"/>
                </a:solidFill>
              </a:rPr>
              <a:t>- </a:t>
            </a:r>
            <a:r>
              <a:rPr sz="1100" dirty="0">
                <a:solidFill>
                  <a:srgbClr val="FF0000"/>
                </a:solidFill>
              </a:rPr>
              <a:t>High pass accuracy and shots on target = better outcomes</a:t>
            </a:r>
          </a:p>
          <a:p>
            <a:pPr>
              <a:spcAft>
                <a:spcPts val="400"/>
              </a:spcAft>
              <a:defRPr sz="1200"/>
            </a:pPr>
            <a:r>
              <a:rPr lang="en-US" sz="1100" dirty="0">
                <a:solidFill>
                  <a:srgbClr val="FF0000"/>
                </a:solidFill>
              </a:rPr>
              <a:t>- </a:t>
            </a:r>
            <a:r>
              <a:rPr sz="1100" dirty="0">
                <a:solidFill>
                  <a:srgbClr val="FF0000"/>
                </a:solidFill>
              </a:rPr>
              <a:t>Top ANOVA features: </a:t>
            </a:r>
            <a:r>
              <a:rPr sz="1100" dirty="0" err="1">
                <a:solidFill>
                  <a:srgbClr val="FF0000"/>
                </a:solidFill>
              </a:rPr>
              <a:t>goals_scored</a:t>
            </a:r>
            <a:r>
              <a:rPr sz="1100" dirty="0">
                <a:solidFill>
                  <a:srgbClr val="FF0000"/>
                </a:solidFill>
              </a:rPr>
              <a:t>, </a:t>
            </a:r>
            <a:r>
              <a:rPr sz="1100" dirty="0" err="1">
                <a:solidFill>
                  <a:srgbClr val="FF0000"/>
                </a:solidFill>
              </a:rPr>
              <a:t>shots_on_target</a:t>
            </a:r>
            <a:endParaRPr sz="1100" dirty="0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34C8C-19FD-F26F-3C07-030EDB720402}"/>
              </a:ext>
            </a:extLst>
          </p:cNvPr>
          <p:cNvSpPr/>
          <p:nvPr/>
        </p:nvSpPr>
        <p:spPr>
          <a:xfrm>
            <a:off x="3259612" y="1684834"/>
            <a:ext cx="3075091" cy="207566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FF0000"/>
                </a:solidFill>
              </a:rPr>
              <a:t>Disciplinary Factors Matter</a:t>
            </a:r>
          </a:p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rgbClr val="FF0000"/>
                </a:solidFill>
              </a:rPr>
              <a:t>(The player behavior)</a:t>
            </a:r>
          </a:p>
          <a:p>
            <a:pPr>
              <a:spcAft>
                <a:spcPts val="400"/>
              </a:spcAft>
            </a:pPr>
            <a:r>
              <a:rPr lang="en-US" sz="1200" dirty="0">
                <a:solidFill>
                  <a:srgbClr val="FF0000"/>
                </a:solidFill>
              </a:rPr>
              <a:t>- More red cards → higher chance of losing</a:t>
            </a:r>
          </a:p>
          <a:p>
            <a:pPr>
              <a:spcAft>
                <a:spcPts val="400"/>
              </a:spcAft>
            </a:pPr>
            <a:r>
              <a:rPr lang="en-US" sz="1200" dirty="0">
                <a:solidFill>
                  <a:srgbClr val="FF0000"/>
                </a:solidFill>
              </a:rPr>
              <a:t>- </a:t>
            </a:r>
            <a:r>
              <a:rPr sz="1200" dirty="0">
                <a:solidFill>
                  <a:srgbClr val="FF0000"/>
                </a:solidFill>
              </a:rPr>
              <a:t>Strong significance (p &lt; 0.001)</a:t>
            </a:r>
          </a:p>
          <a:p>
            <a:pPr>
              <a:spcAft>
                <a:spcPts val="400"/>
              </a:spcAft>
            </a:pPr>
            <a:r>
              <a:rPr lang="en-US" sz="1200" dirty="0">
                <a:solidFill>
                  <a:srgbClr val="FF0000"/>
                </a:solidFill>
              </a:rPr>
              <a:t>- </a:t>
            </a:r>
            <a:r>
              <a:rPr sz="1200" dirty="0">
                <a:solidFill>
                  <a:srgbClr val="FF0000"/>
                </a:solidFill>
              </a:rPr>
              <a:t>Discipline is critical to match results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A370E2-2D2C-15BC-E6A8-5B474A3EDB3C}"/>
              </a:ext>
            </a:extLst>
          </p:cNvPr>
          <p:cNvSpPr/>
          <p:nvPr/>
        </p:nvSpPr>
        <p:spPr>
          <a:xfrm>
            <a:off x="6366537" y="1684834"/>
            <a:ext cx="2777067" cy="207566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sz="1600" b="1" dirty="0">
                <a:solidFill>
                  <a:srgbClr val="FF0000"/>
                </a:solidFill>
              </a:rPr>
              <a:t>Match Statistics Patterns</a:t>
            </a:r>
            <a:br>
              <a:rPr lang="en-US" sz="1600" b="1" dirty="0">
                <a:solidFill>
                  <a:srgbClr val="FF0000"/>
                </a:solidFill>
              </a:rPr>
            </a:br>
            <a:r>
              <a:rPr lang="en-US" sz="1600" b="1" dirty="0">
                <a:solidFill>
                  <a:srgbClr val="FF0000"/>
                </a:solidFill>
              </a:rPr>
              <a:t>(Data patterns)</a:t>
            </a:r>
            <a:endParaRPr sz="1600" b="1" dirty="0">
              <a:solidFill>
                <a:srgbClr val="FF0000"/>
              </a:solidFill>
            </a:endParaRPr>
          </a:p>
          <a:p>
            <a:pPr>
              <a:spcAft>
                <a:spcPts val="400"/>
              </a:spcAft>
            </a:pPr>
            <a:r>
              <a:rPr lang="en-US" sz="1200" dirty="0">
                <a:solidFill>
                  <a:srgbClr val="FF0000"/>
                </a:solidFill>
              </a:rPr>
              <a:t>- </a:t>
            </a:r>
            <a:r>
              <a:rPr sz="1200" dirty="0">
                <a:solidFill>
                  <a:srgbClr val="FF0000"/>
                </a:solidFill>
              </a:rPr>
              <a:t>Most features are right-skewed</a:t>
            </a:r>
          </a:p>
          <a:p>
            <a:pPr>
              <a:spcAft>
                <a:spcPts val="400"/>
              </a:spcAft>
            </a:pPr>
            <a:r>
              <a:rPr lang="en-US" sz="1200" dirty="0">
                <a:solidFill>
                  <a:srgbClr val="FF0000"/>
                </a:solidFill>
              </a:rPr>
              <a:t>- </a:t>
            </a:r>
            <a:r>
              <a:rPr sz="1200" dirty="0">
                <a:solidFill>
                  <a:srgbClr val="FF0000"/>
                </a:solidFill>
              </a:rPr>
              <a:t>Strong correlations: possession ↔ passes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spcAft>
                <a:spcPts val="400"/>
              </a:spcAft>
            </a:pPr>
            <a:r>
              <a:rPr lang="en-US" sz="1200" dirty="0">
                <a:solidFill>
                  <a:srgbClr val="FF0000"/>
                </a:solidFill>
              </a:rPr>
              <a:t>Home wins dominate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2AA159E-2E3A-7BC5-B3CE-7096C74FF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849" y="3973459"/>
            <a:ext cx="2440151" cy="23063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7796-663C-B0F6-0A1E-26AA9F0C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5" y="791251"/>
            <a:ext cx="6896534" cy="1080938"/>
          </a:xfrm>
        </p:spPr>
        <p:txBody>
          <a:bodyPr>
            <a:normAutofit fontScale="90000"/>
          </a:bodyPr>
          <a:lstStyle/>
          <a:p>
            <a:r>
              <a:rPr lang="en-US" dirty="0"/>
              <a:t>4. Outliers, Missing Data and Feature Engineering </a:t>
            </a:r>
            <a:br>
              <a:rPr lang="en-US" dirty="0"/>
            </a:b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CCF0-923C-3A8A-4089-BDF71CE60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960130-6790-EC54-B2FB-D916C0245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268313"/>
              </p:ext>
            </p:extLst>
          </p:nvPr>
        </p:nvGraphicFramePr>
        <p:xfrm>
          <a:off x="89430" y="1867166"/>
          <a:ext cx="6302906" cy="4872024"/>
        </p:xfrm>
        <a:graphic>
          <a:graphicData uri="http://schemas.openxmlformats.org/drawingml/2006/table">
            <a:tbl>
              <a:tblPr firstRow="1" firstCol="1">
                <a:tableStyleId>{284E427A-3D55-4303-BF80-6455036E1DE7}</a:tableStyleId>
              </a:tblPr>
              <a:tblGrid>
                <a:gridCol w="1121784">
                  <a:extLst>
                    <a:ext uri="{9D8B030D-6E8A-4147-A177-3AD203B41FA5}">
                      <a16:colId xmlns:a16="http://schemas.microsoft.com/office/drawing/2014/main" val="311304482"/>
                    </a:ext>
                  </a:extLst>
                </a:gridCol>
                <a:gridCol w="722504">
                  <a:extLst>
                    <a:ext uri="{9D8B030D-6E8A-4147-A177-3AD203B41FA5}">
                      <a16:colId xmlns:a16="http://schemas.microsoft.com/office/drawing/2014/main" val="2530216054"/>
                    </a:ext>
                  </a:extLst>
                </a:gridCol>
                <a:gridCol w="665465">
                  <a:extLst>
                    <a:ext uri="{9D8B030D-6E8A-4147-A177-3AD203B41FA5}">
                      <a16:colId xmlns:a16="http://schemas.microsoft.com/office/drawing/2014/main" val="1859524541"/>
                    </a:ext>
                  </a:extLst>
                </a:gridCol>
                <a:gridCol w="456319">
                  <a:extLst>
                    <a:ext uri="{9D8B030D-6E8A-4147-A177-3AD203B41FA5}">
                      <a16:colId xmlns:a16="http://schemas.microsoft.com/office/drawing/2014/main" val="2960986374"/>
                    </a:ext>
                  </a:extLst>
                </a:gridCol>
                <a:gridCol w="1055238">
                  <a:extLst>
                    <a:ext uri="{9D8B030D-6E8A-4147-A177-3AD203B41FA5}">
                      <a16:colId xmlns:a16="http://schemas.microsoft.com/office/drawing/2014/main" val="1033658776"/>
                    </a:ext>
                  </a:extLst>
                </a:gridCol>
                <a:gridCol w="760532">
                  <a:extLst>
                    <a:ext uri="{9D8B030D-6E8A-4147-A177-3AD203B41FA5}">
                      <a16:colId xmlns:a16="http://schemas.microsoft.com/office/drawing/2014/main" val="1309623972"/>
                    </a:ext>
                  </a:extLst>
                </a:gridCol>
                <a:gridCol w="760532">
                  <a:extLst>
                    <a:ext uri="{9D8B030D-6E8A-4147-A177-3AD203B41FA5}">
                      <a16:colId xmlns:a16="http://schemas.microsoft.com/office/drawing/2014/main" val="640589740"/>
                    </a:ext>
                  </a:extLst>
                </a:gridCol>
                <a:gridCol w="760532">
                  <a:extLst>
                    <a:ext uri="{9D8B030D-6E8A-4147-A177-3AD203B41FA5}">
                      <a16:colId xmlns:a16="http://schemas.microsoft.com/office/drawing/2014/main" val="3333242762"/>
                    </a:ext>
                  </a:extLst>
                </a:gridCol>
              </a:tblGrid>
              <a:tr h="3143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feature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distribution_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changed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correlation_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changed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drop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feature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distribution_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changed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correlation_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changed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drop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3502947643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awayGoals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shotsOnTarget_a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1008179076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awayGoalsHT_cat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shotsOnTarget_h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157618446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awayGoalsHalfTime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shots_a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3645514510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awayGoals_cat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shots_h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2499759558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corners_a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teamgoals_a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1990425287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corners_h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+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teamgoals_h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410737894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deep_a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total_assists_a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3334468272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deep_h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total_assists_a_cat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820381705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fouls_a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total_assists_h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38779417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fouls_h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total_assists_h_cat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3972361048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game_day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-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total_blocked_shots_a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2252493841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game_month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total_blocked_shots_h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1806567643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game_year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yes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total_key_passes_a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1306574192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homeGoals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total_key_passes_h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1705806885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homeGoalsHT_cat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 err="1">
                          <a:effectLst/>
                        </a:rPr>
                        <a:t>total_saved_shots_a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323518152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homeGoalsHalfTime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 err="1">
                          <a:effectLst/>
                        </a:rPr>
                        <a:t>total_saved_shots_h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1453717325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homeGoals_cat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 err="1">
                          <a:effectLst/>
                        </a:rPr>
                        <a:t>total_xAssists_a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869060593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leagueID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total_xAssists_h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3208400341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ownGoals_a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 err="1">
                          <a:effectLst/>
                        </a:rPr>
                        <a:t>total_xGoalsBuildup_a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3525274354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ownGoals_a_cat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total_xGoalsBuildup_h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3542258495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ownGoals_h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total_xGoalsChain_a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3209516893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ownGoals_h_cat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total_xGoalsChain_h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4135234834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ppda_a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 err="1">
                          <a:effectLst/>
                        </a:rPr>
                        <a:t>xGoals_a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2636402929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ppda_h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xGoals_h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926278720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redCards_a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yellowCards_a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yes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542460895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redCards_a_cat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yellowCards_a_cat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yes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1188057119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redCards_h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yellowCards_h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yes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2803005519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redCards_h_cat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yellowCards_h_cat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yes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extLst>
                  <a:ext uri="{0D108BD9-81ED-4DB2-BD59-A6C34878D82A}">
                    <a16:rowId xmlns:a16="http://schemas.microsoft.com/office/drawing/2014/main" val="1272511974"/>
                  </a:ext>
                </a:extLst>
              </a:tr>
              <a:tr h="1571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season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-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yes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518" marR="3518" marT="351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18" marR="3518" marT="35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18" marR="3518" marT="35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18" marR="3518" marT="35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18" marR="3518" marT="3518" marB="0" anchor="b"/>
                </a:tc>
                <a:extLst>
                  <a:ext uri="{0D108BD9-81ED-4DB2-BD59-A6C34878D82A}">
                    <a16:rowId xmlns:a16="http://schemas.microsoft.com/office/drawing/2014/main" val="376953580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F8320E6-CE87-21E7-408C-C7673CFC9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6" y="3590913"/>
            <a:ext cx="7404891" cy="2987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3F89DF-D0AF-BF2E-BCFD-E0C5FAA89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024" y="1862579"/>
            <a:ext cx="1905000" cy="2527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20F4E8-9DD4-3941-EF6C-A55EFD331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3711"/>
            <a:ext cx="9144000" cy="40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2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84C35-301C-C232-3153-29EFF0F38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2C90-0CA6-3439-FF97-12EAAA6D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5" y="791251"/>
            <a:ext cx="6896534" cy="1080938"/>
          </a:xfrm>
        </p:spPr>
        <p:txBody>
          <a:bodyPr>
            <a:normAutofit fontScale="90000"/>
          </a:bodyPr>
          <a:lstStyle/>
          <a:p>
            <a:r>
              <a:rPr lang="en-US" dirty="0"/>
              <a:t>4. Outliers, Missing Data and Feature Engineering </a:t>
            </a:r>
            <a:br>
              <a:rPr lang="en-US" dirty="0"/>
            </a:b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237BF-6BCD-F4FE-9098-D900BE371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0" lvl="0">
              <a:spcAft>
                <a:spcPts val="800"/>
              </a:spcAft>
            </a:pPr>
            <a:r>
              <a:rPr lang="en-US" dirty="0"/>
              <a:t>Created new features derived from player and team performance metrics, including:</a:t>
            </a:r>
          </a:p>
          <a:p>
            <a:pPr lvl="1">
              <a:spcAft>
                <a:spcPts val="800"/>
              </a:spcAft>
            </a:pP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goal_difference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xGoals_chain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xAssists_total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 and others.</a:t>
            </a:r>
          </a:p>
          <a:p>
            <a:pPr>
              <a:spcAft>
                <a:spcPts val="800"/>
              </a:spcAft>
            </a:pPr>
            <a:r>
              <a:rPr lang="en-US" dirty="0"/>
              <a:t>Rolling of average 5 years or ratio calculation</a:t>
            </a:r>
          </a:p>
          <a:p>
            <a:pPr lvl="1">
              <a:spcAft>
                <a:spcPts val="800"/>
              </a:spcAft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home_xGoals_h_rolling5 or  home_win_rate_5 (wining ration in last 5 games)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768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4. Model Selection &amp;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13857"/>
            <a:ext cx="8839200" cy="4659086"/>
          </a:xfrm>
        </p:spPr>
        <p:txBody>
          <a:bodyPr>
            <a:normAutofit/>
          </a:bodyPr>
          <a:lstStyle/>
          <a:p>
            <a:r>
              <a:rPr dirty="0"/>
              <a:t>Models: </a:t>
            </a:r>
            <a:r>
              <a:rPr lang="en-US" dirty="0"/>
              <a:t>Logistic Regression Decision Tree Random Forest AdaBoost Gradient Boosting </a:t>
            </a:r>
            <a:r>
              <a:rPr lang="en-US" dirty="0" err="1"/>
              <a:t>XGBoost</a:t>
            </a:r>
            <a:r>
              <a:rPr lang="en-US" dirty="0"/>
              <a:t> SVM Extra Trees.</a:t>
            </a:r>
            <a:endParaRPr dirty="0"/>
          </a:p>
          <a:p>
            <a:r>
              <a:rPr dirty="0"/>
              <a:t>Used train-test split (80-20%)</a:t>
            </a:r>
            <a:r>
              <a:rPr lang="en-US" dirty="0"/>
              <a:t>.</a:t>
            </a:r>
          </a:p>
          <a:p>
            <a:r>
              <a:rPr lang="en-US" dirty="0"/>
              <a:t>Fine Tuning</a:t>
            </a:r>
          </a:p>
          <a:p>
            <a:pPr marL="228600" marR="0" latinLnBrk="1">
              <a:lnSpc>
                <a:spcPct val="115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effectLst/>
              <a:latin typeface="var(--jp-code-font-family)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28600" marR="0" latinLnBrk="1">
              <a:lnSpc>
                <a:spcPct val="115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effectLst/>
              <a:latin typeface="var(--jp-code-font-family)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28600" marR="0" latinLnBrk="1">
              <a:lnSpc>
                <a:spcPct val="115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effectLst/>
              <a:latin typeface="var(--jp-code-font-family)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3B428-85B0-BBA8-C422-AC7E2075D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39" y="3738848"/>
            <a:ext cx="2872922" cy="19541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892DC5-734F-3577-DDF3-3FA9FE2E4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79" y="2051945"/>
            <a:ext cx="8908035" cy="2930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79" y="723842"/>
            <a:ext cx="6896534" cy="1080938"/>
          </a:xfrm>
        </p:spPr>
        <p:txBody>
          <a:bodyPr/>
          <a:lstStyle/>
          <a:p>
            <a:r>
              <a:rPr dirty="0"/>
              <a:t>5. Model Evaluation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35EC72-99E8-14D7-305F-3012BF53DF35}"/>
              </a:ext>
            </a:extLst>
          </p:cNvPr>
          <p:cNvSpPr/>
          <p:nvPr/>
        </p:nvSpPr>
        <p:spPr>
          <a:xfrm>
            <a:off x="117982" y="4004247"/>
            <a:ext cx="8948732" cy="29391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BF97FD-BDAF-F29B-E4EC-D933BC4D1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79" y="4982475"/>
            <a:ext cx="2034188" cy="18104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6406</TotalTime>
  <Words>921</Words>
  <Application>Microsoft Office PowerPoint</Application>
  <PresentationFormat>On-screen Show (4:3)</PresentationFormat>
  <Paragraphs>299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Narrow</vt:lpstr>
      <vt:lpstr>Arial</vt:lpstr>
      <vt:lpstr>Segoe UI</vt:lpstr>
      <vt:lpstr>Trebuchet MS</vt:lpstr>
      <vt:lpstr>var(--jp-code-font-family)</vt:lpstr>
      <vt:lpstr>Berlin</vt:lpstr>
      <vt:lpstr>Machine Learning Project – Football Match Outcome Prediction</vt:lpstr>
      <vt:lpstr>1. The importance of Football </vt:lpstr>
      <vt:lpstr>2. The Data</vt:lpstr>
      <vt:lpstr>3. Data Preparation</vt:lpstr>
      <vt:lpstr>3. Exploratory Data Analysis (EDA)</vt:lpstr>
      <vt:lpstr>4. Outliers, Missing Data and Feature Engineering  </vt:lpstr>
      <vt:lpstr>4. Outliers, Missing Data and Feature Engineering  </vt:lpstr>
      <vt:lpstr>4. Model Selection &amp; Training</vt:lpstr>
      <vt:lpstr>5. Model Evaluation</vt:lpstr>
      <vt:lpstr>5. Model Evaluation</vt:lpstr>
      <vt:lpstr>6. Conclusion &amp; Model Deployment</vt:lpstr>
      <vt:lpstr>Alternative Model – prediction Before The Game (historical data)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Eitan Bluer</dc:creator>
  <cp:keywords/>
  <dc:description>generated using python-pptx</dc:description>
  <cp:lastModifiedBy>Eitan Bluer</cp:lastModifiedBy>
  <cp:revision>18</cp:revision>
  <dcterms:created xsi:type="dcterms:W3CDTF">2013-01-27T09:14:16Z</dcterms:created>
  <dcterms:modified xsi:type="dcterms:W3CDTF">2025-03-30T13:58:19Z</dcterms:modified>
  <cp:category/>
</cp:coreProperties>
</file>